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3"/>
  </p:notesMasterIdLst>
  <p:sldIdLst>
    <p:sldId id="256" r:id="rId2"/>
    <p:sldId id="258" r:id="rId3"/>
    <p:sldId id="259" r:id="rId4"/>
    <p:sldId id="260" r:id="rId5"/>
    <p:sldId id="257" r:id="rId6"/>
    <p:sldId id="271" r:id="rId7"/>
    <p:sldId id="275" r:id="rId8"/>
    <p:sldId id="261" r:id="rId9"/>
    <p:sldId id="266" r:id="rId10"/>
    <p:sldId id="291" r:id="rId11"/>
    <p:sldId id="295" r:id="rId12"/>
    <p:sldId id="296" r:id="rId13"/>
    <p:sldId id="263" r:id="rId14"/>
    <p:sldId id="265" r:id="rId15"/>
    <p:sldId id="262" r:id="rId16"/>
    <p:sldId id="278" r:id="rId17"/>
    <p:sldId id="289" r:id="rId18"/>
    <p:sldId id="282" r:id="rId19"/>
    <p:sldId id="297" r:id="rId20"/>
    <p:sldId id="287" r:id="rId21"/>
    <p:sldId id="270" r:id="rId22"/>
    <p:sldId id="268" r:id="rId23"/>
    <p:sldId id="284" r:id="rId24"/>
    <p:sldId id="290" r:id="rId25"/>
    <p:sldId id="285" r:id="rId26"/>
    <p:sldId id="292" r:id="rId27"/>
    <p:sldId id="294" r:id="rId28"/>
    <p:sldId id="274" r:id="rId29"/>
    <p:sldId id="286" r:id="rId30"/>
    <p:sldId id="269"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p:restoredTop sz="94632"/>
  </p:normalViewPr>
  <p:slideViewPr>
    <p:cSldViewPr snapToGrid="0" snapToObjects="1">
      <p:cViewPr varScale="1">
        <p:scale>
          <a:sx n="104" d="100"/>
          <a:sy n="104" d="100"/>
        </p:scale>
        <p:origin x="23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8D1AA-A25D-7841-A3BA-2CF47AEDE4EC}" type="datetimeFigureOut">
              <a:rPr lang="en-US" smtClean="0"/>
              <a:t>3/25/20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78CD4-511B-9740-B6E3-BF216AC3F79E}" type="slidenum">
              <a:rPr lang="en-US" smtClean="0"/>
              <a:t>‹#›</a:t>
            </a:fld>
            <a:endParaRPr lang="en-US"/>
          </a:p>
        </p:txBody>
      </p:sp>
    </p:spTree>
    <p:extLst>
      <p:ext uri="{BB962C8B-B14F-4D97-AF65-F5344CB8AC3E}">
        <p14:creationId xmlns:p14="http://schemas.microsoft.com/office/powerpoint/2010/main" val="301612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960BE2-370C-0848-9966-E3AAED87F1C6}" type="datetimeFigureOut">
              <a:rPr lang="en-US" smtClean="0"/>
              <a:t>3/25/20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1AADD9F-19F9-2E41-8CFE-933A5544D7D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369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60BE2-370C-0848-9966-E3AAED87F1C6}"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ADD9F-19F9-2E41-8CFE-933A5544D7D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559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60BE2-370C-0848-9966-E3AAED87F1C6}"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ADD9F-19F9-2E41-8CFE-933A5544D7D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697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960BE2-370C-0848-9966-E3AAED87F1C6}"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ADD9F-19F9-2E41-8CFE-933A5544D7D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9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960BE2-370C-0848-9966-E3AAED87F1C6}"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ADD9F-19F9-2E41-8CFE-933A5544D7D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165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960BE2-370C-0848-9966-E3AAED87F1C6}"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ADD9F-19F9-2E41-8CFE-933A5544D7D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796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960BE2-370C-0848-9966-E3AAED87F1C6}" type="datetimeFigureOut">
              <a:rPr lang="en-US" smtClean="0"/>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ADD9F-19F9-2E41-8CFE-933A5544D7D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772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960BE2-370C-0848-9966-E3AAED87F1C6}" type="datetimeFigureOut">
              <a:rPr lang="en-US" smtClean="0"/>
              <a:t>3/25/20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ADD9F-19F9-2E41-8CFE-933A5544D7D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704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60BE2-370C-0848-9966-E3AAED87F1C6}" type="datetimeFigureOut">
              <a:rPr lang="en-US" smtClean="0"/>
              <a:t>3/25/20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ADD9F-19F9-2E41-8CFE-933A5544D7D9}" type="slidenum">
              <a:rPr lang="en-US" smtClean="0"/>
              <a:t>‹#›</a:t>
            </a:fld>
            <a:endParaRPr lang="en-US"/>
          </a:p>
        </p:txBody>
      </p:sp>
    </p:spTree>
    <p:extLst>
      <p:ext uri="{BB962C8B-B14F-4D97-AF65-F5344CB8AC3E}">
        <p14:creationId xmlns:p14="http://schemas.microsoft.com/office/powerpoint/2010/main" val="248483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960BE2-370C-0848-9966-E3AAED87F1C6}" type="datetimeFigureOut">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ADD9F-19F9-2E41-8CFE-933A5544D7D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225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E960BE2-370C-0848-9966-E3AAED87F1C6}" type="datetimeFigureOut">
              <a:rPr lang="en-US" smtClean="0"/>
              <a:t>3/25/20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1AADD9F-19F9-2E41-8CFE-933A5544D7D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731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960BE2-370C-0848-9966-E3AAED87F1C6}" type="datetimeFigureOut">
              <a:rPr lang="en-US" smtClean="0"/>
              <a:t>3/25/20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1AADD9F-19F9-2E41-8CFE-933A5544D7D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783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has.org.au/resources/resources-for-junior-medical-officer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has.org.au/contact/personal-health-resources-for-doctors-medical-students-and-families-in-wa.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1.health.gov.au/internet/main/publishing.nsf/Content/cdna-song-novel-coronavirus.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cep.org/corona/covid-19-articles/cms-announces-mips-relief/ed-shift-decontamination-routine/" TargetMode="External"/><Relationship Id="rId2" Type="http://schemas.openxmlformats.org/officeDocument/2006/relationships/hyperlink" Target="https://www.health.harvard.edu/staying-healthy/how-to-boost-your-immune-syste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2.health.wa.gov.au/~/media/Files/Corporate/general%20documents/Infectious%20diseases/PDF/Coronavirus/coronavirus-faqs.pdf" TargetMode="External"/><Relationship Id="rId2" Type="http://schemas.openxmlformats.org/officeDocument/2006/relationships/hyperlink" Target="https://covid.hippoed.com/ifigetcalledin/#selfcare" TargetMode="External"/><Relationship Id="rId1" Type="http://schemas.openxmlformats.org/officeDocument/2006/relationships/slideLayout" Target="../slideLayouts/slideLayout2.xml"/><Relationship Id="rId4" Type="http://schemas.openxmlformats.org/officeDocument/2006/relationships/hyperlink" Target="https://www.marketwatch.com/story/how-do-i-self-quarantine-can-i-answer-the-door-or-walk-my-dog-there-can-be-legal-consequences-if-you-violate-it-2020-03-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A8B08BC-4786-A541-A5EB-7138E4200793}"/>
              </a:ext>
            </a:extLst>
          </p:cNvPr>
          <p:cNvSpPr>
            <a:spLocks noGrp="1"/>
          </p:cNvSpPr>
          <p:nvPr>
            <p:ph type="ctrTitle"/>
          </p:nvPr>
        </p:nvSpPr>
        <p:spPr>
          <a:xfrm>
            <a:off x="1964987" y="802298"/>
            <a:ext cx="9089865" cy="3822329"/>
          </a:xfrm>
        </p:spPr>
        <p:txBody>
          <a:bodyPr>
            <a:normAutofit/>
          </a:bodyPr>
          <a:lstStyle/>
          <a:p>
            <a:pPr algn="ctr"/>
            <a:r>
              <a:rPr lang="en-US" dirty="0"/>
              <a:t>Medical staff</a:t>
            </a:r>
            <a:br>
              <a:rPr lang="en-US" dirty="0"/>
            </a:br>
            <a:r>
              <a:rPr lang="en-US" dirty="0"/>
              <a:t>Wellness amongst covid-19</a:t>
            </a:r>
          </a:p>
        </p:txBody>
      </p:sp>
      <p:sp>
        <p:nvSpPr>
          <p:cNvPr id="3" name="Subtitle 2">
            <a:extLst>
              <a:ext uri="{FF2B5EF4-FFF2-40B4-BE49-F238E27FC236}">
                <a16:creationId xmlns:a16="http://schemas.microsoft.com/office/drawing/2014/main" id="{FBB34EA0-93F5-754A-BB73-2791DE11CD50}"/>
              </a:ext>
            </a:extLst>
          </p:cNvPr>
          <p:cNvSpPr>
            <a:spLocks noGrp="1"/>
          </p:cNvSpPr>
          <p:nvPr>
            <p:ph type="subTitle" idx="1"/>
          </p:nvPr>
        </p:nvSpPr>
        <p:spPr>
          <a:xfrm>
            <a:off x="1964988" y="4941662"/>
            <a:ext cx="9089864" cy="977621"/>
          </a:xfrm>
        </p:spPr>
        <p:txBody>
          <a:bodyPr>
            <a:normAutofit/>
          </a:bodyPr>
          <a:lstStyle/>
          <a:p>
            <a:endParaRPr lang="en-US"/>
          </a:p>
        </p:txBody>
      </p:sp>
      <p:cxnSp>
        <p:nvCxnSpPr>
          <p:cNvPr id="5" name="Straight Connector 11">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13">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84942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1503-323A-F144-A7C5-CF8C4ADB2417}"/>
              </a:ext>
            </a:extLst>
          </p:cNvPr>
          <p:cNvSpPr>
            <a:spLocks noGrp="1"/>
          </p:cNvSpPr>
          <p:nvPr>
            <p:ph type="title"/>
          </p:nvPr>
        </p:nvSpPr>
        <p:spPr/>
        <p:txBody>
          <a:bodyPr/>
          <a:lstStyle/>
          <a:p>
            <a:pPr algn="ctr"/>
            <a:br>
              <a:rPr lang="en-US" dirty="0"/>
            </a:br>
            <a:r>
              <a:rPr lang="en-US" dirty="0"/>
              <a:t>Seek help</a:t>
            </a:r>
          </a:p>
        </p:txBody>
      </p:sp>
      <p:sp>
        <p:nvSpPr>
          <p:cNvPr id="3" name="Content Placeholder 2">
            <a:extLst>
              <a:ext uri="{FF2B5EF4-FFF2-40B4-BE49-F238E27FC236}">
                <a16:creationId xmlns:a16="http://schemas.microsoft.com/office/drawing/2014/main" id="{512C2D2F-0F51-9643-AE9B-A8FA048052B1}"/>
              </a:ext>
            </a:extLst>
          </p:cNvPr>
          <p:cNvSpPr>
            <a:spLocks noGrp="1"/>
          </p:cNvSpPr>
          <p:nvPr>
            <p:ph idx="1"/>
          </p:nvPr>
        </p:nvSpPr>
        <p:spPr/>
        <p:txBody>
          <a:bodyPr/>
          <a:lstStyle/>
          <a:p>
            <a:r>
              <a:rPr lang="en-US" dirty="0"/>
              <a:t>There may be times where more specialised mental health is needed</a:t>
            </a:r>
          </a:p>
          <a:p>
            <a:r>
              <a:rPr lang="en-US" dirty="0"/>
              <a:t>SCGH ED medical staff is please to contact the following mental health department:</a:t>
            </a:r>
          </a:p>
          <a:p>
            <a:endParaRPr lang="en-US" dirty="0"/>
          </a:p>
        </p:txBody>
      </p:sp>
    </p:spTree>
    <p:extLst>
      <p:ext uri="{BB962C8B-B14F-4D97-AF65-F5344CB8AC3E}">
        <p14:creationId xmlns:p14="http://schemas.microsoft.com/office/powerpoint/2010/main" val="21464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AF98-4113-FF45-ACC0-9250C356E2F2}"/>
              </a:ext>
            </a:extLst>
          </p:cNvPr>
          <p:cNvSpPr>
            <a:spLocks noGrp="1"/>
          </p:cNvSpPr>
          <p:nvPr>
            <p:ph type="title"/>
          </p:nvPr>
        </p:nvSpPr>
        <p:spPr/>
        <p:txBody>
          <a:bodyPr/>
          <a:lstStyle/>
          <a:p>
            <a:pPr algn="ctr"/>
            <a:br>
              <a:rPr lang="en-US" dirty="0"/>
            </a:br>
            <a:r>
              <a:rPr lang="en-US" dirty="0"/>
              <a:t>Seek help</a:t>
            </a:r>
          </a:p>
        </p:txBody>
      </p:sp>
      <p:sp>
        <p:nvSpPr>
          <p:cNvPr id="3" name="Content Placeholder 2">
            <a:extLst>
              <a:ext uri="{FF2B5EF4-FFF2-40B4-BE49-F238E27FC236}">
                <a16:creationId xmlns:a16="http://schemas.microsoft.com/office/drawing/2014/main" id="{58CDCE73-EDB6-AC49-9EAD-A54CADF4D44A}"/>
              </a:ext>
            </a:extLst>
          </p:cNvPr>
          <p:cNvSpPr>
            <a:spLocks noGrp="1"/>
          </p:cNvSpPr>
          <p:nvPr>
            <p:ph idx="1"/>
          </p:nvPr>
        </p:nvSpPr>
        <p:spPr/>
        <p:txBody>
          <a:bodyPr/>
          <a:lstStyle/>
          <a:p>
            <a:r>
              <a:rPr lang="en-US" dirty="0"/>
              <a:t>Doctors Health advisory service WA</a:t>
            </a:r>
          </a:p>
          <a:p>
            <a:pPr lvl="1"/>
            <a:r>
              <a:rPr lang="en-AU" dirty="0"/>
              <a:t>08 9321 3098</a:t>
            </a:r>
          </a:p>
          <a:p>
            <a:pPr lvl="1"/>
            <a:r>
              <a:rPr lang="en-AU" dirty="0"/>
              <a:t>For doctors in crisis, or not sure where to go for help with personal or health problems:</a:t>
            </a:r>
          </a:p>
          <a:p>
            <a:r>
              <a:rPr lang="en-AU" dirty="0"/>
              <a:t>This </a:t>
            </a:r>
            <a:r>
              <a:rPr lang="en-AU" b="1" dirty="0">
                <a:solidFill>
                  <a:srgbClr val="7030A0"/>
                </a:solidFill>
              </a:rPr>
              <a:t>totally confidential 24 hour health service </a:t>
            </a:r>
            <a:r>
              <a:rPr lang="en-AU" dirty="0"/>
              <a:t>is available to all doctors and medical students.  It can be contacted by the person themselves or by a concerned family member, friend, colleague, or staff member.</a:t>
            </a:r>
          </a:p>
          <a:p>
            <a:pPr lvl="1"/>
            <a:r>
              <a:rPr lang="en-AU" dirty="0">
                <a:hlinkClick r:id="rId2"/>
              </a:rPr>
              <a:t>http://dhas.org.au/resources/resources-for-junior-medical-officers.html</a:t>
            </a:r>
            <a:endParaRPr lang="en-AU" dirty="0"/>
          </a:p>
          <a:p>
            <a:pPr lvl="1"/>
            <a:endParaRPr lang="en-US" dirty="0"/>
          </a:p>
        </p:txBody>
      </p:sp>
    </p:spTree>
    <p:extLst>
      <p:ext uri="{BB962C8B-B14F-4D97-AF65-F5344CB8AC3E}">
        <p14:creationId xmlns:p14="http://schemas.microsoft.com/office/powerpoint/2010/main" val="261117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0962-46CD-7748-9CF2-ACFD716BC617}"/>
              </a:ext>
            </a:extLst>
          </p:cNvPr>
          <p:cNvSpPr>
            <a:spLocks noGrp="1"/>
          </p:cNvSpPr>
          <p:nvPr>
            <p:ph type="title"/>
          </p:nvPr>
        </p:nvSpPr>
        <p:spPr/>
        <p:txBody>
          <a:bodyPr/>
          <a:lstStyle/>
          <a:p>
            <a:pPr algn="ctr"/>
            <a:br>
              <a:rPr lang="en-US" dirty="0"/>
            </a:br>
            <a:r>
              <a:rPr lang="en-US" dirty="0"/>
              <a:t>Seek help</a:t>
            </a:r>
          </a:p>
        </p:txBody>
      </p:sp>
      <p:sp>
        <p:nvSpPr>
          <p:cNvPr id="3" name="Content Placeholder 2">
            <a:extLst>
              <a:ext uri="{FF2B5EF4-FFF2-40B4-BE49-F238E27FC236}">
                <a16:creationId xmlns:a16="http://schemas.microsoft.com/office/drawing/2014/main" id="{49572909-1FF6-C946-807A-DE99528146FD}"/>
              </a:ext>
            </a:extLst>
          </p:cNvPr>
          <p:cNvSpPr>
            <a:spLocks noGrp="1"/>
          </p:cNvSpPr>
          <p:nvPr>
            <p:ph idx="1"/>
          </p:nvPr>
        </p:nvSpPr>
        <p:spPr>
          <a:xfrm>
            <a:off x="1451579" y="2015732"/>
            <a:ext cx="9603275" cy="3903154"/>
          </a:xfrm>
        </p:spPr>
        <p:txBody>
          <a:bodyPr>
            <a:normAutofit lnSpcReduction="10000"/>
          </a:bodyPr>
          <a:lstStyle/>
          <a:p>
            <a:r>
              <a:rPr lang="en-AU" dirty="0"/>
              <a:t>Employee Assistance Program North Metro Health    </a:t>
            </a:r>
          </a:p>
          <a:p>
            <a:pPr lvl="1"/>
            <a:r>
              <a:rPr lang="en-AU" dirty="0"/>
              <a:t>Phone: 1300 687 327</a:t>
            </a:r>
          </a:p>
          <a:p>
            <a:pPr lvl="1"/>
            <a:r>
              <a:rPr lang="en-AU" dirty="0"/>
              <a:t>An employee assistance program  (EAP) is an initiative of your employer to provide you and your fellow employees with </a:t>
            </a:r>
            <a:r>
              <a:rPr lang="en-AU" b="1" dirty="0"/>
              <a:t>confidential counselling</a:t>
            </a:r>
            <a:r>
              <a:rPr lang="en-AU" dirty="0"/>
              <a:t>, coaching and support for workplace and personal issues.</a:t>
            </a:r>
          </a:p>
          <a:p>
            <a:r>
              <a:rPr lang="en-AU" dirty="0"/>
              <a:t>Your own GP</a:t>
            </a:r>
          </a:p>
          <a:p>
            <a:pPr lvl="1"/>
            <a:r>
              <a:rPr lang="en-AU" dirty="0"/>
              <a:t>You must have your own GP!  The “GPs for Doctors” program, run by Medicare Locals, provides information on self-care and a list of GPs who have offered to assist in treating their colleagues. </a:t>
            </a:r>
          </a:p>
          <a:p>
            <a:pPr lvl="1"/>
            <a:r>
              <a:rPr lang="en-AU" dirty="0">
                <a:hlinkClick r:id="rId2"/>
              </a:rPr>
              <a:t>http://www.dhas.org.au/contact/personal-health-resources-for-doctors-medical-students-and-families-in-wa.html</a:t>
            </a:r>
            <a:endParaRPr lang="en-AU" dirty="0"/>
          </a:p>
          <a:p>
            <a:endParaRPr lang="en-AU" dirty="0"/>
          </a:p>
        </p:txBody>
      </p:sp>
    </p:spTree>
    <p:extLst>
      <p:ext uri="{BB962C8B-B14F-4D97-AF65-F5344CB8AC3E}">
        <p14:creationId xmlns:p14="http://schemas.microsoft.com/office/powerpoint/2010/main" val="262490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753E-3749-ED4A-B729-C283E7B1532C}"/>
              </a:ext>
            </a:extLst>
          </p:cNvPr>
          <p:cNvSpPr>
            <a:spLocks noGrp="1"/>
          </p:cNvSpPr>
          <p:nvPr>
            <p:ph type="title"/>
          </p:nvPr>
        </p:nvSpPr>
        <p:spPr/>
        <p:txBody>
          <a:bodyPr/>
          <a:lstStyle/>
          <a:p>
            <a:pPr algn="ctr"/>
            <a:br>
              <a:rPr lang="en-US" dirty="0"/>
            </a:br>
            <a:r>
              <a:rPr lang="en-US" dirty="0"/>
              <a:t>Medicare mental health</a:t>
            </a:r>
          </a:p>
        </p:txBody>
      </p:sp>
      <p:sp>
        <p:nvSpPr>
          <p:cNvPr id="3" name="Content Placeholder 2">
            <a:extLst>
              <a:ext uri="{FF2B5EF4-FFF2-40B4-BE49-F238E27FC236}">
                <a16:creationId xmlns:a16="http://schemas.microsoft.com/office/drawing/2014/main" id="{A289057A-91DA-D742-8232-386E4718936B}"/>
              </a:ext>
            </a:extLst>
          </p:cNvPr>
          <p:cNvSpPr>
            <a:spLocks noGrp="1"/>
          </p:cNvSpPr>
          <p:nvPr>
            <p:ph idx="1"/>
          </p:nvPr>
        </p:nvSpPr>
        <p:spPr/>
        <p:txBody>
          <a:bodyPr/>
          <a:lstStyle/>
          <a:p>
            <a:r>
              <a:rPr lang="en-US" dirty="0"/>
              <a:t>The Australian government has allocated large resources to making Medicare bulk billed telehealth (phone or video) sessions with mental health professionals available to vulnerable groups</a:t>
            </a:r>
          </a:p>
        </p:txBody>
      </p:sp>
    </p:spTree>
    <p:extLst>
      <p:ext uri="{BB962C8B-B14F-4D97-AF65-F5344CB8AC3E}">
        <p14:creationId xmlns:p14="http://schemas.microsoft.com/office/powerpoint/2010/main" val="416561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47FC9C-74F5-AF44-A094-C309478C891D}"/>
              </a:ext>
            </a:extLst>
          </p:cNvPr>
          <p:cNvPicPr>
            <a:picLocks noChangeAspect="1"/>
          </p:cNvPicPr>
          <p:nvPr/>
        </p:nvPicPr>
        <p:blipFill>
          <a:blip r:embed="rId2"/>
          <a:stretch>
            <a:fillRect/>
          </a:stretch>
        </p:blipFill>
        <p:spPr>
          <a:xfrm>
            <a:off x="3530915" y="0"/>
            <a:ext cx="5694107" cy="6470248"/>
          </a:xfrm>
          <a:prstGeom prst="rect">
            <a:avLst/>
          </a:prstGeom>
        </p:spPr>
      </p:pic>
    </p:spTree>
    <p:extLst>
      <p:ext uri="{BB962C8B-B14F-4D97-AF65-F5344CB8AC3E}">
        <p14:creationId xmlns:p14="http://schemas.microsoft.com/office/powerpoint/2010/main" val="355307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3253-2F31-0344-8468-951EBC5596BB}"/>
              </a:ext>
            </a:extLst>
          </p:cNvPr>
          <p:cNvSpPr>
            <a:spLocks noGrp="1"/>
          </p:cNvSpPr>
          <p:nvPr>
            <p:ph type="title"/>
          </p:nvPr>
        </p:nvSpPr>
        <p:spPr/>
        <p:txBody>
          <a:bodyPr/>
          <a:lstStyle/>
          <a:p>
            <a:pPr algn="ctr"/>
            <a:br>
              <a:rPr lang="en-US" dirty="0"/>
            </a:br>
            <a:r>
              <a:rPr lang="en-US" dirty="0"/>
              <a:t>Reliable online counselling services</a:t>
            </a:r>
          </a:p>
        </p:txBody>
      </p:sp>
      <p:sp>
        <p:nvSpPr>
          <p:cNvPr id="3" name="Content Placeholder 2">
            <a:extLst>
              <a:ext uri="{FF2B5EF4-FFF2-40B4-BE49-F238E27FC236}">
                <a16:creationId xmlns:a16="http://schemas.microsoft.com/office/drawing/2014/main" id="{C7E69849-4092-484B-82D3-72CBAAC55820}"/>
              </a:ext>
            </a:extLst>
          </p:cNvPr>
          <p:cNvSpPr>
            <a:spLocks noGrp="1"/>
          </p:cNvSpPr>
          <p:nvPr>
            <p:ph idx="1"/>
          </p:nvPr>
        </p:nvSpPr>
        <p:spPr/>
        <p:txBody>
          <a:bodyPr/>
          <a:lstStyle/>
          <a:p>
            <a:r>
              <a:rPr lang="en-US" dirty="0" err="1"/>
              <a:t>Headtohealth.gov.au</a:t>
            </a:r>
            <a:endParaRPr lang="en-US" dirty="0"/>
          </a:p>
          <a:p>
            <a:r>
              <a:rPr lang="en-US" dirty="0"/>
              <a:t>Beyond Blue</a:t>
            </a:r>
          </a:p>
          <a:p>
            <a:r>
              <a:rPr lang="en-US" dirty="0"/>
              <a:t>Australian Psychological services</a:t>
            </a:r>
          </a:p>
          <a:p>
            <a:r>
              <a:rPr lang="en-US" dirty="0"/>
              <a:t>Headspace (12-25yrs old)</a:t>
            </a:r>
          </a:p>
          <a:p>
            <a:r>
              <a:rPr lang="en-US" dirty="0"/>
              <a:t>Lifeline</a:t>
            </a:r>
          </a:p>
        </p:txBody>
      </p:sp>
    </p:spTree>
    <p:extLst>
      <p:ext uri="{BB962C8B-B14F-4D97-AF65-F5344CB8AC3E}">
        <p14:creationId xmlns:p14="http://schemas.microsoft.com/office/powerpoint/2010/main" val="386766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FA99-3F9F-3641-AE21-EAD5B05F212C}"/>
              </a:ext>
            </a:extLst>
          </p:cNvPr>
          <p:cNvSpPr>
            <a:spLocks noGrp="1"/>
          </p:cNvSpPr>
          <p:nvPr>
            <p:ph type="title"/>
          </p:nvPr>
        </p:nvSpPr>
        <p:spPr/>
        <p:txBody>
          <a:bodyPr/>
          <a:lstStyle/>
          <a:p>
            <a:r>
              <a:rPr lang="en-US" dirty="0"/>
              <a:t>AS A HEALTH CARE WORKER: HOW DO I PREVENT MY FAMILY AND PEOPLE I CARE FOR FROM GETTInG COVID 19?</a:t>
            </a:r>
          </a:p>
        </p:txBody>
      </p:sp>
      <p:sp>
        <p:nvSpPr>
          <p:cNvPr id="3" name="Text Placeholder 2">
            <a:extLst>
              <a:ext uri="{FF2B5EF4-FFF2-40B4-BE49-F238E27FC236}">
                <a16:creationId xmlns:a16="http://schemas.microsoft.com/office/drawing/2014/main" id="{0D0DF420-E604-7E49-82C3-B447B0B9BD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847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3892F6-5269-714A-8E5F-2D9C0152C71C}"/>
              </a:ext>
            </a:extLst>
          </p:cNvPr>
          <p:cNvPicPr>
            <a:picLocks noChangeAspect="1"/>
          </p:cNvPicPr>
          <p:nvPr/>
        </p:nvPicPr>
        <p:blipFill>
          <a:blip r:embed="rId2"/>
          <a:stretch>
            <a:fillRect/>
          </a:stretch>
        </p:blipFill>
        <p:spPr>
          <a:xfrm>
            <a:off x="3694366" y="0"/>
            <a:ext cx="4803268" cy="6499654"/>
          </a:xfrm>
          <a:prstGeom prst="rect">
            <a:avLst/>
          </a:prstGeom>
        </p:spPr>
      </p:pic>
    </p:spTree>
    <p:extLst>
      <p:ext uri="{BB962C8B-B14F-4D97-AF65-F5344CB8AC3E}">
        <p14:creationId xmlns:p14="http://schemas.microsoft.com/office/powerpoint/2010/main" val="11228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28AC-30D2-BC40-B6CF-A1295F739F6C}"/>
              </a:ext>
            </a:extLst>
          </p:cNvPr>
          <p:cNvSpPr>
            <a:spLocks noGrp="1"/>
          </p:cNvSpPr>
          <p:nvPr>
            <p:ph type="title"/>
          </p:nvPr>
        </p:nvSpPr>
        <p:spPr/>
        <p:txBody>
          <a:bodyPr/>
          <a:lstStyle/>
          <a:p>
            <a:pPr algn="ctr"/>
            <a:br>
              <a:rPr lang="en-AU" dirty="0"/>
            </a:br>
            <a:r>
              <a:rPr lang="en-AU" dirty="0"/>
              <a:t>Provider self-care tips</a:t>
            </a:r>
            <a:endParaRPr lang="en-US" dirty="0"/>
          </a:p>
        </p:txBody>
      </p:sp>
      <p:sp>
        <p:nvSpPr>
          <p:cNvPr id="3" name="Content Placeholder 2">
            <a:extLst>
              <a:ext uri="{FF2B5EF4-FFF2-40B4-BE49-F238E27FC236}">
                <a16:creationId xmlns:a16="http://schemas.microsoft.com/office/drawing/2014/main" id="{BA512A2C-5716-5742-8CCC-A6BB3742D8BC}"/>
              </a:ext>
            </a:extLst>
          </p:cNvPr>
          <p:cNvSpPr>
            <a:spLocks noGrp="1"/>
          </p:cNvSpPr>
          <p:nvPr>
            <p:ph idx="1"/>
          </p:nvPr>
        </p:nvSpPr>
        <p:spPr/>
        <p:txBody>
          <a:bodyPr>
            <a:normAutofit fontScale="77500" lnSpcReduction="20000"/>
          </a:bodyPr>
          <a:lstStyle/>
          <a:p>
            <a:r>
              <a:rPr lang="en-AU" dirty="0"/>
              <a:t>Don't forget to wipe down your phone, jewellery, name badge, etc. </a:t>
            </a:r>
          </a:p>
          <a:p>
            <a:r>
              <a:rPr lang="en-AU" dirty="0"/>
              <a:t>Take a change of clothes with you to work. </a:t>
            </a:r>
          </a:p>
          <a:p>
            <a:r>
              <a:rPr lang="en-AU" dirty="0"/>
              <a:t>Identify potentially separate living spaces and bathrooms </a:t>
            </a:r>
          </a:p>
          <a:p>
            <a:r>
              <a:rPr lang="en-AU" dirty="0"/>
              <a:t>Designate a separate entrance into and out of the home </a:t>
            </a:r>
          </a:p>
          <a:p>
            <a:r>
              <a:rPr lang="en-AU" dirty="0"/>
              <a:t>Change into and out of scrubs at the hospital </a:t>
            </a:r>
          </a:p>
          <a:p>
            <a:r>
              <a:rPr lang="en-AU" dirty="0"/>
              <a:t>Shower at the hospital or immediately when you get home </a:t>
            </a:r>
          </a:p>
          <a:p>
            <a:r>
              <a:rPr lang="en-AU" dirty="0"/>
              <a:t>Minimise accessories you bring to work and immediately sanitise them when you get home. Remember: one day at a time, one patient at a time. </a:t>
            </a:r>
          </a:p>
          <a:p>
            <a:r>
              <a:rPr lang="en-AU" sz="2600" b="1" i="1" dirty="0">
                <a:solidFill>
                  <a:srgbClr val="7030A0"/>
                </a:solidFill>
              </a:rPr>
              <a:t>Stay safe, the world needs you. You’ve got this and we’re right there with you.</a:t>
            </a:r>
            <a:endParaRPr lang="en-US" sz="2600" b="1" i="1" dirty="0">
              <a:solidFill>
                <a:srgbClr val="7030A0"/>
              </a:solidFill>
            </a:endParaRPr>
          </a:p>
        </p:txBody>
      </p:sp>
    </p:spTree>
    <p:extLst>
      <p:ext uri="{BB962C8B-B14F-4D97-AF65-F5344CB8AC3E}">
        <p14:creationId xmlns:p14="http://schemas.microsoft.com/office/powerpoint/2010/main" val="42169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7F9EA-D578-C948-B20C-5BAFCBDD52FC}"/>
              </a:ext>
            </a:extLst>
          </p:cNvPr>
          <p:cNvPicPr>
            <a:picLocks noChangeAspect="1"/>
          </p:cNvPicPr>
          <p:nvPr/>
        </p:nvPicPr>
        <p:blipFill>
          <a:blip r:embed="rId2"/>
          <a:stretch>
            <a:fillRect/>
          </a:stretch>
        </p:blipFill>
        <p:spPr>
          <a:xfrm>
            <a:off x="3435009" y="0"/>
            <a:ext cx="6784756" cy="6858000"/>
          </a:xfrm>
          <a:prstGeom prst="rect">
            <a:avLst/>
          </a:prstGeom>
        </p:spPr>
      </p:pic>
    </p:spTree>
    <p:extLst>
      <p:ext uri="{BB962C8B-B14F-4D97-AF65-F5344CB8AC3E}">
        <p14:creationId xmlns:p14="http://schemas.microsoft.com/office/powerpoint/2010/main" val="55005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0851-D3AF-5F47-8624-901D9FF24301}"/>
              </a:ext>
            </a:extLst>
          </p:cNvPr>
          <p:cNvSpPr>
            <a:spLocks noGrp="1"/>
          </p:cNvSpPr>
          <p:nvPr>
            <p:ph type="title"/>
          </p:nvPr>
        </p:nvSpPr>
        <p:spPr/>
        <p:txBody>
          <a:bodyPr>
            <a:normAutofit fontScale="90000"/>
          </a:bodyPr>
          <a:lstStyle/>
          <a:p>
            <a:pPr algn="ctr"/>
            <a:br>
              <a:rPr lang="en-US" dirty="0"/>
            </a:br>
            <a:r>
              <a:rPr lang="en-US" dirty="0"/>
              <a:t>CONTROL WHAT YOU CAN CONTROL</a:t>
            </a:r>
            <a:br>
              <a:rPr lang="en-US" dirty="0"/>
            </a:br>
            <a:endParaRPr lang="en-US" dirty="0"/>
          </a:p>
        </p:txBody>
      </p:sp>
      <p:sp>
        <p:nvSpPr>
          <p:cNvPr id="3" name="Content Placeholder 2">
            <a:extLst>
              <a:ext uri="{FF2B5EF4-FFF2-40B4-BE49-F238E27FC236}">
                <a16:creationId xmlns:a16="http://schemas.microsoft.com/office/drawing/2014/main" id="{2230EC0D-BC0B-404D-AB49-64C2CFFA1C14}"/>
              </a:ext>
            </a:extLst>
          </p:cNvPr>
          <p:cNvSpPr>
            <a:spLocks noGrp="1"/>
          </p:cNvSpPr>
          <p:nvPr>
            <p:ph idx="1"/>
          </p:nvPr>
        </p:nvSpPr>
        <p:spPr/>
        <p:txBody>
          <a:bodyPr>
            <a:normAutofit/>
          </a:bodyPr>
          <a:lstStyle/>
          <a:p>
            <a:pPr algn="ctr"/>
            <a:r>
              <a:rPr lang="en-US" sz="3600" b="1" dirty="0"/>
              <a:t>YOUR DAILY ROUTINE!</a:t>
            </a:r>
          </a:p>
        </p:txBody>
      </p:sp>
    </p:spTree>
    <p:extLst>
      <p:ext uri="{BB962C8B-B14F-4D97-AF65-F5344CB8AC3E}">
        <p14:creationId xmlns:p14="http://schemas.microsoft.com/office/powerpoint/2010/main" val="423987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5E3A3-8445-7249-9F90-B6E9A60352EE}"/>
              </a:ext>
            </a:extLst>
          </p:cNvPr>
          <p:cNvPicPr>
            <a:picLocks noChangeAspect="1"/>
          </p:cNvPicPr>
          <p:nvPr/>
        </p:nvPicPr>
        <p:blipFill>
          <a:blip r:embed="rId2"/>
          <a:stretch>
            <a:fillRect/>
          </a:stretch>
        </p:blipFill>
        <p:spPr>
          <a:xfrm>
            <a:off x="3237470" y="0"/>
            <a:ext cx="5687493" cy="6775458"/>
          </a:xfrm>
          <a:prstGeom prst="rect">
            <a:avLst/>
          </a:prstGeom>
        </p:spPr>
      </p:pic>
    </p:spTree>
    <p:extLst>
      <p:ext uri="{BB962C8B-B14F-4D97-AF65-F5344CB8AC3E}">
        <p14:creationId xmlns:p14="http://schemas.microsoft.com/office/powerpoint/2010/main" val="290840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A2A3-E0C1-EA47-B4F3-60FD1F9A8F3A}"/>
              </a:ext>
            </a:extLst>
          </p:cNvPr>
          <p:cNvSpPr>
            <a:spLocks noGrp="1"/>
          </p:cNvSpPr>
          <p:nvPr>
            <p:ph type="title"/>
          </p:nvPr>
        </p:nvSpPr>
        <p:spPr/>
        <p:txBody>
          <a:bodyPr/>
          <a:lstStyle/>
          <a:p>
            <a:pPr algn="ctr"/>
            <a:r>
              <a:rPr lang="en-US" dirty="0"/>
              <a:t>IF YOU NEED TO BE isolated OR QUARANTINED</a:t>
            </a:r>
            <a:br>
              <a:rPr lang="en-US" dirty="0"/>
            </a:br>
            <a:r>
              <a:rPr lang="en-US" dirty="0"/>
              <a:t>MAINTAING MENTAL WELLBEING</a:t>
            </a:r>
          </a:p>
        </p:txBody>
      </p:sp>
      <p:sp>
        <p:nvSpPr>
          <p:cNvPr id="3" name="Content Placeholder 2">
            <a:extLst>
              <a:ext uri="{FF2B5EF4-FFF2-40B4-BE49-F238E27FC236}">
                <a16:creationId xmlns:a16="http://schemas.microsoft.com/office/drawing/2014/main" id="{D471027E-23AD-E84F-B1F9-2FC22C09921B}"/>
              </a:ext>
            </a:extLst>
          </p:cNvPr>
          <p:cNvSpPr>
            <a:spLocks noGrp="1"/>
          </p:cNvSpPr>
          <p:nvPr>
            <p:ph idx="1"/>
          </p:nvPr>
        </p:nvSpPr>
        <p:spPr/>
        <p:txBody>
          <a:bodyPr/>
          <a:lstStyle/>
          <a:p>
            <a:r>
              <a:rPr lang="en-AU" dirty="0"/>
              <a:t>For those working from home, try to maintain a healthy balance by allocating specific work hours, taking regular breaks and, if possible, establishing a dedicated work space.</a:t>
            </a:r>
          </a:p>
          <a:p>
            <a:r>
              <a:rPr lang="en-AU" dirty="0"/>
              <a:t>Stay connected and maintain your e-mail, social media, video conference and telephone. </a:t>
            </a:r>
          </a:p>
          <a:p>
            <a:r>
              <a:rPr lang="en-AU" dirty="0"/>
              <a:t>Even when isolated, try as much as possible to keep your personal daily routines or create new routines. </a:t>
            </a:r>
          </a:p>
          <a:p>
            <a:endParaRPr lang="en-AU" dirty="0"/>
          </a:p>
          <a:p>
            <a:endParaRPr lang="en-US" dirty="0"/>
          </a:p>
        </p:txBody>
      </p:sp>
    </p:spTree>
    <p:extLst>
      <p:ext uri="{BB962C8B-B14F-4D97-AF65-F5344CB8AC3E}">
        <p14:creationId xmlns:p14="http://schemas.microsoft.com/office/powerpoint/2010/main" val="281430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B4E1-DCC5-C74B-BCDA-0A5EC5BCBA8E}"/>
              </a:ext>
            </a:extLst>
          </p:cNvPr>
          <p:cNvSpPr>
            <a:spLocks noGrp="1"/>
          </p:cNvSpPr>
          <p:nvPr>
            <p:ph type="title"/>
          </p:nvPr>
        </p:nvSpPr>
        <p:spPr/>
        <p:txBody>
          <a:bodyPr/>
          <a:lstStyle/>
          <a:p>
            <a:pPr algn="ctr"/>
            <a:br>
              <a:rPr lang="en-US" dirty="0"/>
            </a:br>
            <a:r>
              <a:rPr lang="en-US" dirty="0"/>
              <a:t>IF YOU NEED TO BE isolated OR QUARANTINED</a:t>
            </a:r>
          </a:p>
        </p:txBody>
      </p:sp>
      <p:sp>
        <p:nvSpPr>
          <p:cNvPr id="3" name="Content Placeholder 2">
            <a:extLst>
              <a:ext uri="{FF2B5EF4-FFF2-40B4-BE49-F238E27FC236}">
                <a16:creationId xmlns:a16="http://schemas.microsoft.com/office/drawing/2014/main" id="{9D630D85-56E1-C744-98DE-8A58D72727DB}"/>
              </a:ext>
            </a:extLst>
          </p:cNvPr>
          <p:cNvSpPr>
            <a:spLocks noGrp="1"/>
          </p:cNvSpPr>
          <p:nvPr>
            <p:ph idx="1"/>
          </p:nvPr>
        </p:nvSpPr>
        <p:spPr/>
        <p:txBody>
          <a:bodyPr>
            <a:normAutofit fontScale="92500"/>
          </a:bodyPr>
          <a:lstStyle/>
          <a:p>
            <a:r>
              <a:rPr lang="en-AU" dirty="0"/>
              <a:t>Remind yourself that this is a temporary period of isolation to slow the spread of the virus.</a:t>
            </a:r>
          </a:p>
          <a:p>
            <a:r>
              <a:rPr lang="en-AU" dirty="0"/>
              <a:t>Remember that your effort is helping others in the community avoid contracting the virus.</a:t>
            </a:r>
          </a:p>
          <a:p>
            <a:r>
              <a:rPr lang="en-AU" dirty="0"/>
              <a:t>Establish routines as best possible and try to view this period as a new experience that can bring health benefits.</a:t>
            </a:r>
          </a:p>
          <a:p>
            <a:pPr fontAlgn="base"/>
            <a:r>
              <a:rPr lang="en-AU" dirty="0"/>
              <a:t>Engage in healthy activities that you enjoy and find relaxing.</a:t>
            </a:r>
          </a:p>
          <a:p>
            <a:pPr fontAlgn="base"/>
            <a:r>
              <a:rPr lang="en-AU" dirty="0"/>
              <a:t>Keep regular sleep routines and eat healthy foods.</a:t>
            </a:r>
          </a:p>
          <a:p>
            <a:pPr fontAlgn="base"/>
            <a:r>
              <a:rPr lang="en-AU" dirty="0"/>
              <a:t>Try to maintain physical activity.</a:t>
            </a:r>
          </a:p>
        </p:txBody>
      </p:sp>
    </p:spTree>
    <p:extLst>
      <p:ext uri="{BB962C8B-B14F-4D97-AF65-F5344CB8AC3E}">
        <p14:creationId xmlns:p14="http://schemas.microsoft.com/office/powerpoint/2010/main" val="372836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13B2-28AF-6643-A0B7-074635CF1555}"/>
              </a:ext>
            </a:extLst>
          </p:cNvPr>
          <p:cNvSpPr>
            <a:spLocks noGrp="1"/>
          </p:cNvSpPr>
          <p:nvPr>
            <p:ph type="title"/>
          </p:nvPr>
        </p:nvSpPr>
        <p:spPr>
          <a:xfrm>
            <a:off x="1395634" y="767449"/>
            <a:ext cx="9603275" cy="1049235"/>
          </a:xfrm>
        </p:spPr>
        <p:txBody>
          <a:bodyPr>
            <a:normAutofit fontScale="90000"/>
          </a:bodyPr>
          <a:lstStyle/>
          <a:p>
            <a:r>
              <a:rPr lang="en-AU" dirty="0"/>
              <a:t>I am caring for someone who has (or could have) COVID-19, how can I protect myself?</a:t>
            </a:r>
            <a:endParaRPr lang="en-US" dirty="0"/>
          </a:p>
        </p:txBody>
      </p:sp>
      <p:sp>
        <p:nvSpPr>
          <p:cNvPr id="3" name="Content Placeholder 2">
            <a:extLst>
              <a:ext uri="{FF2B5EF4-FFF2-40B4-BE49-F238E27FC236}">
                <a16:creationId xmlns:a16="http://schemas.microsoft.com/office/drawing/2014/main" id="{4AA4192C-B7F7-A848-B293-8981E14195D2}"/>
              </a:ext>
            </a:extLst>
          </p:cNvPr>
          <p:cNvSpPr>
            <a:spLocks noGrp="1"/>
          </p:cNvSpPr>
          <p:nvPr>
            <p:ph idx="1"/>
          </p:nvPr>
        </p:nvSpPr>
        <p:spPr>
          <a:xfrm>
            <a:off x="1451579" y="2015731"/>
            <a:ext cx="9603275" cy="5806095"/>
          </a:xfrm>
        </p:spPr>
        <p:txBody>
          <a:bodyPr>
            <a:noAutofit/>
          </a:bodyPr>
          <a:lstStyle/>
          <a:p>
            <a:r>
              <a:rPr lang="en-AU" dirty="0"/>
              <a:t>Anyone in the home with a respiratory illness should be cared for in a single room, where practicable. Isolating sick residents in single rooms reduces the risk of transmission to others.</a:t>
            </a:r>
          </a:p>
          <a:p>
            <a:r>
              <a:rPr lang="en-AU" dirty="0"/>
              <a:t>Follow the below steps to reduce chances of spreading infections at home</a:t>
            </a:r>
          </a:p>
          <a:p>
            <a:r>
              <a:rPr lang="en-AU" dirty="0"/>
              <a:t>Frequently washing your hands for at least 20 seconds with soap and water, or using an alcohol based hand gel </a:t>
            </a:r>
          </a:p>
          <a:p>
            <a:r>
              <a:rPr lang="en-AU" dirty="0"/>
              <a:t>Covering your cough or sneeze with a tissue or flexed elbow </a:t>
            </a:r>
          </a:p>
        </p:txBody>
      </p:sp>
    </p:spTree>
    <p:extLst>
      <p:ext uri="{BB962C8B-B14F-4D97-AF65-F5344CB8AC3E}">
        <p14:creationId xmlns:p14="http://schemas.microsoft.com/office/powerpoint/2010/main" val="363952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02DC-B5A5-F74E-9A36-4EFBC057DAC8}"/>
              </a:ext>
            </a:extLst>
          </p:cNvPr>
          <p:cNvSpPr>
            <a:spLocks noGrp="1"/>
          </p:cNvSpPr>
          <p:nvPr>
            <p:ph type="title"/>
          </p:nvPr>
        </p:nvSpPr>
        <p:spPr/>
        <p:txBody>
          <a:bodyPr>
            <a:normAutofit fontScale="90000"/>
          </a:bodyPr>
          <a:lstStyle/>
          <a:p>
            <a:r>
              <a:rPr lang="en-AU" dirty="0"/>
              <a:t>I am caring for someone who has (or could have) COVID-19, how can I protect myself?</a:t>
            </a:r>
            <a:endParaRPr lang="en-US" dirty="0"/>
          </a:p>
        </p:txBody>
      </p:sp>
      <p:sp>
        <p:nvSpPr>
          <p:cNvPr id="3" name="Content Placeholder 2">
            <a:extLst>
              <a:ext uri="{FF2B5EF4-FFF2-40B4-BE49-F238E27FC236}">
                <a16:creationId xmlns:a16="http://schemas.microsoft.com/office/drawing/2014/main" id="{A6754F2A-CE41-E34E-A879-D6C55867255A}"/>
              </a:ext>
            </a:extLst>
          </p:cNvPr>
          <p:cNvSpPr>
            <a:spLocks noGrp="1"/>
          </p:cNvSpPr>
          <p:nvPr>
            <p:ph idx="1"/>
          </p:nvPr>
        </p:nvSpPr>
        <p:spPr/>
        <p:txBody>
          <a:bodyPr/>
          <a:lstStyle/>
          <a:p>
            <a:r>
              <a:rPr lang="en-AU" dirty="0"/>
              <a:t>Avoiding close contact with anyone who has a cold or flu-like symptoms. </a:t>
            </a:r>
          </a:p>
          <a:p>
            <a:r>
              <a:rPr lang="en-AU" dirty="0"/>
              <a:t>If it is not possible to keep the potentially infected person in a room by themselves, try to follow these principles to reduce chances of disease spread: </a:t>
            </a:r>
          </a:p>
          <a:p>
            <a:pPr lvl="1"/>
            <a:r>
              <a:rPr lang="en-AU" dirty="0"/>
              <a:t>As a priority, place people with excessive cough and phlegm in single rooms </a:t>
            </a:r>
          </a:p>
          <a:p>
            <a:pPr lvl="1"/>
            <a:r>
              <a:rPr lang="en-AU" dirty="0"/>
              <a:t>If there is more than one person with the same symptoms, they can be placed together in the same room </a:t>
            </a:r>
          </a:p>
          <a:p>
            <a:pPr lvl="1"/>
            <a:r>
              <a:rPr lang="en-AU" dirty="0"/>
              <a:t>Importantly, ensure that people sharing a room are physically separated (more than one metre or arm’s length) from each other.</a:t>
            </a:r>
            <a:endParaRPr lang="en-US" dirty="0"/>
          </a:p>
          <a:p>
            <a:endParaRPr lang="en-US" dirty="0"/>
          </a:p>
        </p:txBody>
      </p:sp>
    </p:spTree>
    <p:extLst>
      <p:ext uri="{BB962C8B-B14F-4D97-AF65-F5344CB8AC3E}">
        <p14:creationId xmlns:p14="http://schemas.microsoft.com/office/powerpoint/2010/main" val="217961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886B-E760-C44C-9B31-E9A9A65C9FC6}"/>
              </a:ext>
            </a:extLst>
          </p:cNvPr>
          <p:cNvSpPr>
            <a:spLocks noGrp="1"/>
          </p:cNvSpPr>
          <p:nvPr>
            <p:ph type="title"/>
          </p:nvPr>
        </p:nvSpPr>
        <p:spPr/>
        <p:txBody>
          <a:bodyPr/>
          <a:lstStyle/>
          <a:p>
            <a:r>
              <a:rPr lang="en-AU" dirty="0"/>
              <a:t>Can DOCTORS return to work if their house members are in SELF-ISOLATION?</a:t>
            </a:r>
            <a:endParaRPr lang="en-US" dirty="0"/>
          </a:p>
        </p:txBody>
      </p:sp>
      <p:sp>
        <p:nvSpPr>
          <p:cNvPr id="3" name="Content Placeholder 2">
            <a:extLst>
              <a:ext uri="{FF2B5EF4-FFF2-40B4-BE49-F238E27FC236}">
                <a16:creationId xmlns:a16="http://schemas.microsoft.com/office/drawing/2014/main" id="{82D576F0-FEC4-9747-AF27-27B89DAEC505}"/>
              </a:ext>
            </a:extLst>
          </p:cNvPr>
          <p:cNvSpPr>
            <a:spLocks noGrp="1"/>
          </p:cNvSpPr>
          <p:nvPr>
            <p:ph idx="1"/>
          </p:nvPr>
        </p:nvSpPr>
        <p:spPr/>
        <p:txBody>
          <a:bodyPr>
            <a:normAutofit fontScale="92500" lnSpcReduction="10000"/>
          </a:bodyPr>
          <a:lstStyle/>
          <a:p>
            <a:r>
              <a:rPr lang="en-AU" dirty="0"/>
              <a:t>If a house member is well but self isolating due to travel restrictions or any other reasons as per Australian national guidelines.</a:t>
            </a:r>
          </a:p>
          <a:p>
            <a:r>
              <a:rPr lang="en-AU" dirty="0"/>
              <a:t>This member needs to maintain strict self isolation in the house for the required period of 14 days. Stay in their room and only use the toilet or kitchen as required. Not to sit in any living area. Maintain physical distance from the all other members of the house.</a:t>
            </a:r>
          </a:p>
          <a:p>
            <a:r>
              <a:rPr lang="en-AU" dirty="0"/>
              <a:t>The doctor can to continue to work. </a:t>
            </a:r>
          </a:p>
          <a:p>
            <a:r>
              <a:rPr lang="en-AU" dirty="0"/>
              <a:t>The employee can to go to work. However, if the family member becomes symptomatic and requires testing during the 14 days of self-quarantine, then the employee may need to self-quarantine until the results of the COVID-19 test is known. </a:t>
            </a:r>
          </a:p>
          <a:p>
            <a:endParaRPr lang="en-AU" dirty="0"/>
          </a:p>
        </p:txBody>
      </p:sp>
    </p:spTree>
    <p:extLst>
      <p:ext uri="{BB962C8B-B14F-4D97-AF65-F5344CB8AC3E}">
        <p14:creationId xmlns:p14="http://schemas.microsoft.com/office/powerpoint/2010/main" val="237764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2A59-298E-D549-9936-6F37B26D1CE9}"/>
              </a:ext>
            </a:extLst>
          </p:cNvPr>
          <p:cNvSpPr>
            <a:spLocks noGrp="1"/>
          </p:cNvSpPr>
          <p:nvPr>
            <p:ph type="title"/>
          </p:nvPr>
        </p:nvSpPr>
        <p:spPr/>
        <p:txBody>
          <a:bodyPr/>
          <a:lstStyle/>
          <a:p>
            <a:r>
              <a:rPr lang="en-AU" dirty="0"/>
              <a:t>Can DOCTORS return to work if their house members become symptomatic?</a:t>
            </a:r>
            <a:endParaRPr lang="en-US" dirty="0"/>
          </a:p>
        </p:txBody>
      </p:sp>
      <p:sp>
        <p:nvSpPr>
          <p:cNvPr id="3" name="Content Placeholder 2">
            <a:extLst>
              <a:ext uri="{FF2B5EF4-FFF2-40B4-BE49-F238E27FC236}">
                <a16:creationId xmlns:a16="http://schemas.microsoft.com/office/drawing/2014/main" id="{BE623F54-E5CD-0045-865E-81508F613488}"/>
              </a:ext>
            </a:extLst>
          </p:cNvPr>
          <p:cNvSpPr>
            <a:spLocks noGrp="1"/>
          </p:cNvSpPr>
          <p:nvPr>
            <p:ph idx="1"/>
          </p:nvPr>
        </p:nvSpPr>
        <p:spPr/>
        <p:txBody>
          <a:bodyPr/>
          <a:lstStyle/>
          <a:p>
            <a:r>
              <a:rPr lang="en-US" dirty="0"/>
              <a:t>If a house member returns a positive COVID-19 test, that person needs to maintain strict isolation protocols</a:t>
            </a:r>
          </a:p>
          <a:p>
            <a:r>
              <a:rPr lang="en-US" dirty="0"/>
              <a:t>Asymptomatic close contacts should be advised to self-quarantine at home for 14 days following the last contact with the case, and to monitor their health for 14 days after the last possible contact with a conformed COVID -19 case.</a:t>
            </a:r>
          </a:p>
          <a:p>
            <a:endParaRPr lang="en-US" dirty="0"/>
          </a:p>
        </p:txBody>
      </p:sp>
    </p:spTree>
    <p:extLst>
      <p:ext uri="{BB962C8B-B14F-4D97-AF65-F5344CB8AC3E}">
        <p14:creationId xmlns:p14="http://schemas.microsoft.com/office/powerpoint/2010/main" val="211860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18A3-0F8C-3840-AA71-DDDCB625F41E}"/>
              </a:ext>
            </a:extLst>
          </p:cNvPr>
          <p:cNvSpPr>
            <a:spLocks noGrp="1"/>
          </p:cNvSpPr>
          <p:nvPr>
            <p:ph type="title"/>
          </p:nvPr>
        </p:nvSpPr>
        <p:spPr/>
        <p:txBody>
          <a:bodyPr>
            <a:normAutofit fontScale="90000"/>
          </a:bodyPr>
          <a:lstStyle/>
          <a:p>
            <a:r>
              <a:rPr lang="en-US" dirty="0"/>
              <a:t>OSH recommendations and guidelines may change during the COVID-19 pandemic</a:t>
            </a:r>
            <a:br>
              <a:rPr lang="en-US" dirty="0"/>
            </a:br>
            <a:endParaRPr lang="en-US" dirty="0"/>
          </a:p>
        </p:txBody>
      </p:sp>
      <p:sp>
        <p:nvSpPr>
          <p:cNvPr id="3" name="Content Placeholder 2">
            <a:extLst>
              <a:ext uri="{FF2B5EF4-FFF2-40B4-BE49-F238E27FC236}">
                <a16:creationId xmlns:a16="http://schemas.microsoft.com/office/drawing/2014/main" id="{40149B23-EFD5-C24A-8C5D-58E288918964}"/>
              </a:ext>
            </a:extLst>
          </p:cNvPr>
          <p:cNvSpPr>
            <a:spLocks noGrp="1"/>
          </p:cNvSpPr>
          <p:nvPr>
            <p:ph idx="1"/>
          </p:nvPr>
        </p:nvSpPr>
        <p:spPr/>
        <p:txBody>
          <a:bodyPr>
            <a:normAutofit fontScale="92500"/>
          </a:bodyPr>
          <a:lstStyle/>
          <a:p>
            <a:pPr marL="0" indent="0">
              <a:buNone/>
            </a:pPr>
            <a:r>
              <a:rPr lang="en-AU" dirty="0">
                <a:solidFill>
                  <a:srgbClr val="7030A0"/>
                </a:solidFill>
              </a:rPr>
              <a:t>PLEASE REFER TO THE FOLLOWING SITE FOR THE MOST UP-TO-DATE GUIDLEINES</a:t>
            </a:r>
          </a:p>
          <a:p>
            <a:r>
              <a:rPr lang="en-AU" dirty="0"/>
              <a:t>Coronavirus Disease 2019 (COVID-19)</a:t>
            </a:r>
          </a:p>
          <a:p>
            <a:pPr lvl="1"/>
            <a:r>
              <a:rPr lang="en-AU" dirty="0"/>
              <a:t>CDNA National guidelines for public health units.</a:t>
            </a:r>
          </a:p>
          <a:p>
            <a:pPr lvl="1"/>
            <a:r>
              <a:rPr lang="en-AU" dirty="0"/>
              <a:t>Interim advice to public health units</a:t>
            </a:r>
          </a:p>
          <a:p>
            <a:pPr lvl="1"/>
            <a:r>
              <a:rPr lang="en-AU" dirty="0">
                <a:hlinkClick r:id="rId2"/>
              </a:rPr>
              <a:t>https://www1.health.gov.au/internet/main/publishing.nsf/Content/cdna-song-novel-coronavirus.htm</a:t>
            </a:r>
            <a:endParaRPr lang="en-AU" dirty="0"/>
          </a:p>
          <a:p>
            <a:r>
              <a:rPr lang="en-AU" dirty="0"/>
              <a:t>If you experience “flu-like” symptoms you can call the dedicated WA Health Staff COVID-19 Call Centre on 1800 955 765</a:t>
            </a:r>
          </a:p>
          <a:p>
            <a:r>
              <a:rPr lang="en-AU" dirty="0"/>
              <a:t>Seek advice from your emergency department.</a:t>
            </a:r>
          </a:p>
        </p:txBody>
      </p:sp>
    </p:spTree>
    <p:extLst>
      <p:ext uri="{BB962C8B-B14F-4D97-AF65-F5344CB8AC3E}">
        <p14:creationId xmlns:p14="http://schemas.microsoft.com/office/powerpoint/2010/main" val="2238722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3C04-5A16-AD40-85F3-2DD725726DF1}"/>
              </a:ext>
            </a:extLst>
          </p:cNvPr>
          <p:cNvSpPr>
            <a:spLocks noGrp="1"/>
          </p:cNvSpPr>
          <p:nvPr>
            <p:ph type="title"/>
          </p:nvPr>
        </p:nvSpPr>
        <p:spPr/>
        <p:txBody>
          <a:bodyPr/>
          <a:lstStyle/>
          <a:p>
            <a:pPr algn="ctr"/>
            <a:r>
              <a:rPr lang="en-US" dirty="0"/>
              <a:t>Protecting the mental health of our CHARLIE’S EMERGENCY staff</a:t>
            </a:r>
          </a:p>
        </p:txBody>
      </p:sp>
      <p:sp>
        <p:nvSpPr>
          <p:cNvPr id="3" name="Content Placeholder 2">
            <a:extLst>
              <a:ext uri="{FF2B5EF4-FFF2-40B4-BE49-F238E27FC236}">
                <a16:creationId xmlns:a16="http://schemas.microsoft.com/office/drawing/2014/main" id="{572DD2D5-17B1-5D4C-9763-E11905059951}"/>
              </a:ext>
            </a:extLst>
          </p:cNvPr>
          <p:cNvSpPr>
            <a:spLocks noGrp="1"/>
          </p:cNvSpPr>
          <p:nvPr>
            <p:ph idx="1"/>
          </p:nvPr>
        </p:nvSpPr>
        <p:spPr/>
        <p:txBody>
          <a:bodyPr>
            <a:normAutofit lnSpcReduction="10000"/>
          </a:bodyPr>
          <a:lstStyle/>
          <a:p>
            <a:r>
              <a:rPr lang="en-US" dirty="0"/>
              <a:t>Zoom-beers</a:t>
            </a:r>
          </a:p>
          <a:p>
            <a:pPr lvl="1"/>
            <a:r>
              <a:rPr lang="en-US" dirty="0"/>
              <a:t>ED online community chat.</a:t>
            </a:r>
          </a:p>
          <a:p>
            <a:r>
              <a:rPr lang="en-US" dirty="0"/>
              <a:t>Mentor programs</a:t>
            </a:r>
          </a:p>
          <a:p>
            <a:pPr lvl="1"/>
            <a:r>
              <a:rPr lang="en-US" dirty="0"/>
              <a:t>Interns, RMO</a:t>
            </a:r>
          </a:p>
          <a:p>
            <a:pPr lvl="1"/>
            <a:r>
              <a:rPr lang="en-US" dirty="0"/>
              <a:t>Registrars</a:t>
            </a:r>
          </a:p>
          <a:p>
            <a:r>
              <a:rPr lang="en-US" dirty="0"/>
              <a:t>Pre and Post -shift team debriefing</a:t>
            </a:r>
          </a:p>
          <a:p>
            <a:pPr lvl="1"/>
            <a:r>
              <a:rPr lang="en-US" dirty="0"/>
              <a:t>Thoughts, ideas, changes, issue etc.</a:t>
            </a:r>
          </a:p>
          <a:p>
            <a:r>
              <a:rPr lang="en-US" dirty="0"/>
              <a:t>Facebook-”SCGH Ed Docs Essential Goods”</a:t>
            </a:r>
          </a:p>
        </p:txBody>
      </p:sp>
    </p:spTree>
    <p:extLst>
      <p:ext uri="{BB962C8B-B14F-4D97-AF65-F5344CB8AC3E}">
        <p14:creationId xmlns:p14="http://schemas.microsoft.com/office/powerpoint/2010/main" val="882543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0539-ABA1-2F4E-B661-C088826BCBE4}"/>
              </a:ext>
            </a:extLst>
          </p:cNvPr>
          <p:cNvSpPr>
            <a:spLocks noGrp="1"/>
          </p:cNvSpPr>
          <p:nvPr>
            <p:ph type="title"/>
          </p:nvPr>
        </p:nvSpPr>
        <p:spPr/>
        <p:txBody>
          <a:bodyPr>
            <a:normAutofit fontScale="90000"/>
          </a:bodyPr>
          <a:lstStyle/>
          <a:p>
            <a:br>
              <a:rPr lang="en-US" dirty="0"/>
            </a:br>
            <a:r>
              <a:rPr lang="en-US" dirty="0"/>
              <a:t>Facebook-online essential goods shop</a:t>
            </a:r>
            <a:br>
              <a:rPr lang="en-US" dirty="0"/>
            </a:br>
            <a:endParaRPr lang="en-US" dirty="0"/>
          </a:p>
        </p:txBody>
      </p:sp>
      <p:sp>
        <p:nvSpPr>
          <p:cNvPr id="3" name="Content Placeholder 2">
            <a:extLst>
              <a:ext uri="{FF2B5EF4-FFF2-40B4-BE49-F238E27FC236}">
                <a16:creationId xmlns:a16="http://schemas.microsoft.com/office/drawing/2014/main" id="{D8EC1AE7-217F-7C4D-A5A1-3D80FE7DDD79}"/>
              </a:ext>
            </a:extLst>
          </p:cNvPr>
          <p:cNvSpPr>
            <a:spLocks noGrp="1"/>
          </p:cNvSpPr>
          <p:nvPr>
            <p:ph idx="1"/>
          </p:nvPr>
        </p:nvSpPr>
        <p:spPr>
          <a:xfrm>
            <a:off x="1451579" y="2015732"/>
            <a:ext cx="9603275" cy="3779587"/>
          </a:xfrm>
        </p:spPr>
        <p:txBody>
          <a:bodyPr>
            <a:normAutofit fontScale="40000" lnSpcReduction="20000"/>
          </a:bodyPr>
          <a:lstStyle/>
          <a:p>
            <a:r>
              <a:rPr lang="en-AU" sz="5000" dirty="0"/>
              <a:t>We have created a Facebook page: SCGH ED Docs Essential Goods.</a:t>
            </a:r>
          </a:p>
          <a:p>
            <a:r>
              <a:rPr lang="en-AU" sz="5000" dirty="0"/>
              <a:t>The idea behind the concept is to create a forum for people to share groceries or anything else you may need.</a:t>
            </a:r>
          </a:p>
          <a:p>
            <a:r>
              <a:rPr lang="en-AU" sz="5000" dirty="0"/>
              <a:t>If you have any spare goods that you are willing to give away, please can you message/pic them on the Facebook page. </a:t>
            </a:r>
          </a:p>
          <a:p>
            <a:r>
              <a:rPr lang="en-AU" sz="5000" dirty="0"/>
              <a:t>Any doctor who needs that item, just reply to the post.</a:t>
            </a:r>
          </a:p>
          <a:p>
            <a:r>
              <a:rPr lang="en-AU" sz="5000" dirty="0"/>
              <a:t>The goods should be swapped in the ED rather than privately at your homes etc.</a:t>
            </a:r>
          </a:p>
          <a:p>
            <a:r>
              <a:rPr lang="en-AU" sz="5000" b="1" i="1" dirty="0"/>
              <a:t>This initiative is to provide those doctors who are in need of essential goods. It is not intended to be a free for all. Please be respectful and only ask for the goods if you really need them.</a:t>
            </a:r>
          </a:p>
          <a:p>
            <a:pPr marL="0" indent="0">
              <a:buNone/>
            </a:pPr>
            <a:endParaRPr lang="en-AU" sz="5000" dirty="0"/>
          </a:p>
          <a:p>
            <a:pPr marL="0" indent="0">
              <a:buNone/>
            </a:pPr>
            <a:endParaRPr lang="en-AU" dirty="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36796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014D-0459-1348-A871-FB1F855ECB34}"/>
              </a:ext>
            </a:extLst>
          </p:cNvPr>
          <p:cNvSpPr>
            <a:spLocks noGrp="1"/>
          </p:cNvSpPr>
          <p:nvPr>
            <p:ph type="title"/>
          </p:nvPr>
        </p:nvSpPr>
        <p:spPr/>
        <p:txBody>
          <a:bodyPr>
            <a:normAutofit fontScale="90000"/>
          </a:bodyPr>
          <a:lstStyle/>
          <a:p>
            <a:pPr algn="ctr"/>
            <a:br>
              <a:rPr lang="en-US" dirty="0"/>
            </a:br>
            <a:r>
              <a:rPr lang="en-US" sz="4000" dirty="0"/>
              <a:t>INCREASE YOUR SELF CARE</a:t>
            </a:r>
            <a:br>
              <a:rPr lang="en-US" dirty="0"/>
            </a:br>
            <a:endParaRPr lang="en-US" dirty="0"/>
          </a:p>
        </p:txBody>
      </p:sp>
      <p:sp>
        <p:nvSpPr>
          <p:cNvPr id="4" name="Content Placeholder 3">
            <a:extLst>
              <a:ext uri="{FF2B5EF4-FFF2-40B4-BE49-F238E27FC236}">
                <a16:creationId xmlns:a16="http://schemas.microsoft.com/office/drawing/2014/main" id="{94EC5E67-8446-2242-8AC4-4D348810C3D6}"/>
              </a:ext>
            </a:extLst>
          </p:cNvPr>
          <p:cNvSpPr>
            <a:spLocks noGrp="1"/>
          </p:cNvSpPr>
          <p:nvPr>
            <p:ph idx="1"/>
          </p:nvPr>
        </p:nvSpPr>
        <p:spPr/>
        <p:txBody>
          <a:bodyPr/>
          <a:lstStyle/>
          <a:p>
            <a:r>
              <a:rPr lang="en-US" dirty="0"/>
              <a:t>Pay special attention to basic needs</a:t>
            </a:r>
          </a:p>
          <a:p>
            <a:pPr lvl="1"/>
            <a:r>
              <a:rPr lang="en-US" dirty="0"/>
              <a:t>Diet, exercise, sleep, social connections</a:t>
            </a:r>
          </a:p>
          <a:p>
            <a:pPr lvl="1"/>
            <a:r>
              <a:rPr lang="en-US" dirty="0"/>
              <a:t>Be compassionate with yourself if you cannot get everything done</a:t>
            </a:r>
          </a:p>
          <a:p>
            <a:pPr lvl="1"/>
            <a:r>
              <a:rPr lang="en-US" dirty="0"/>
              <a:t>Practice calming rituals </a:t>
            </a:r>
          </a:p>
          <a:p>
            <a:pPr lvl="1"/>
            <a:r>
              <a:rPr lang="en-US" dirty="0"/>
              <a:t>Stay grounded in the present moment</a:t>
            </a:r>
          </a:p>
          <a:p>
            <a:pPr lvl="2"/>
            <a:r>
              <a:rPr lang="en-US" sz="1800" b="1" i="1" u="sng" dirty="0">
                <a:solidFill>
                  <a:srgbClr val="7030A0"/>
                </a:solidFill>
              </a:rPr>
              <a:t>KEEP THINGS IN PERSPECTIVE</a:t>
            </a:r>
          </a:p>
          <a:p>
            <a:pPr lvl="2"/>
            <a:r>
              <a:rPr lang="en-US" sz="1800" dirty="0"/>
              <a:t>Use online resources or apps for meditation</a:t>
            </a:r>
          </a:p>
          <a:p>
            <a:pPr lvl="2"/>
            <a:r>
              <a:rPr lang="en-US" sz="1800" dirty="0"/>
              <a:t>Engage in soothing hands-on actives like arts and crafts or getting out into nature</a:t>
            </a:r>
          </a:p>
          <a:p>
            <a:pPr lvl="1"/>
            <a:endParaRPr lang="en-US" dirty="0"/>
          </a:p>
          <a:p>
            <a:pPr lvl="1"/>
            <a:endParaRPr lang="en-US" dirty="0"/>
          </a:p>
        </p:txBody>
      </p:sp>
    </p:spTree>
    <p:extLst>
      <p:ext uri="{BB962C8B-B14F-4D97-AF65-F5344CB8AC3E}">
        <p14:creationId xmlns:p14="http://schemas.microsoft.com/office/powerpoint/2010/main" val="320361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D916-C354-D046-94D5-51F62159AE6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F2DF7D1-422D-3546-9E16-F7D14ECE2678}"/>
              </a:ext>
            </a:extLst>
          </p:cNvPr>
          <p:cNvSpPr>
            <a:spLocks noGrp="1"/>
          </p:cNvSpPr>
          <p:nvPr>
            <p:ph idx="1"/>
          </p:nvPr>
        </p:nvSpPr>
        <p:spPr/>
        <p:txBody>
          <a:bodyPr/>
          <a:lstStyle/>
          <a:p>
            <a:r>
              <a:rPr lang="en-AU" dirty="0"/>
              <a:t>Mental Health and Psychosocial Considerations During COVID-19 Outbreak: World Health Organisation</a:t>
            </a:r>
          </a:p>
          <a:p>
            <a:r>
              <a:rPr lang="en-AU" dirty="0"/>
              <a:t>Beyond Blue: Looking after your mental health during the coronavirus outbreak</a:t>
            </a:r>
          </a:p>
          <a:p>
            <a:r>
              <a:rPr lang="en-AU" b="1" dirty="0"/>
              <a:t>Maintain optimal immune function: an evidence based approach</a:t>
            </a:r>
          </a:p>
          <a:p>
            <a:pPr lvl="1"/>
            <a:r>
              <a:rPr lang="en-AU" u="sng" dirty="0">
                <a:hlinkClick r:id="rId2"/>
              </a:rPr>
              <a:t>https://www.health.harvard.edu/staying-healthy/how-to-boost-your-immune-system</a:t>
            </a:r>
            <a:r>
              <a:rPr lang="en-AU" dirty="0"/>
              <a:t> </a:t>
            </a:r>
          </a:p>
          <a:p>
            <a:r>
              <a:rPr lang="en-AU" b="1" dirty="0"/>
              <a:t>ED Shift Decontamination Routine</a:t>
            </a:r>
          </a:p>
          <a:p>
            <a:pPr lvl="1"/>
            <a:r>
              <a:rPr lang="en-AU" dirty="0">
                <a:hlinkClick r:id="rId3"/>
              </a:rPr>
              <a:t>https://www.acep.org/corona/covid-19-articles/cms-announces-mips-relief/ed-shift-decontamination-routine/</a:t>
            </a:r>
            <a:endParaRPr lang="en-US" dirty="0"/>
          </a:p>
        </p:txBody>
      </p:sp>
    </p:spTree>
    <p:extLst>
      <p:ext uri="{BB962C8B-B14F-4D97-AF65-F5344CB8AC3E}">
        <p14:creationId xmlns:p14="http://schemas.microsoft.com/office/powerpoint/2010/main" val="1084132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70D2-5DC6-5E44-BFA5-4C8AFAA76E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C07D08-CAA8-084F-939A-6AA16C95DE39}"/>
              </a:ext>
            </a:extLst>
          </p:cNvPr>
          <p:cNvSpPr>
            <a:spLocks noGrp="1"/>
          </p:cNvSpPr>
          <p:nvPr>
            <p:ph idx="1"/>
          </p:nvPr>
        </p:nvSpPr>
        <p:spPr/>
        <p:txBody>
          <a:bodyPr>
            <a:normAutofit/>
          </a:bodyPr>
          <a:lstStyle/>
          <a:p>
            <a:r>
              <a:rPr lang="en-AU" dirty="0"/>
              <a:t>What if I get called in to help with COVID patients? </a:t>
            </a:r>
          </a:p>
          <a:p>
            <a:pPr lvl="1"/>
            <a:r>
              <a:rPr lang="en-AU" dirty="0">
                <a:hlinkClick r:id="rId2"/>
              </a:rPr>
              <a:t>https://covid.hippoed.com/ifigetcalledin/#selfcare</a:t>
            </a:r>
            <a:endParaRPr lang="en-AU" dirty="0"/>
          </a:p>
          <a:p>
            <a:r>
              <a:rPr lang="en-AU" dirty="0"/>
              <a:t>I am caring for someone who has (or could have) COVID-19, how can I protect myself?</a:t>
            </a:r>
          </a:p>
          <a:p>
            <a:pPr lvl="1"/>
            <a:r>
              <a:rPr lang="en-AU" dirty="0">
                <a:hlinkClick r:id="rId3"/>
              </a:rPr>
              <a:t>https://ww2.health.wa.gov.au/~/media/Files/Corporate/general%20documents/Infectious%20diseases/PDF/Coronavirus/coronavirus-faqs.pdf</a:t>
            </a:r>
            <a:endParaRPr lang="en-AU" dirty="0"/>
          </a:p>
          <a:p>
            <a:r>
              <a:rPr lang="en-AU" dirty="0"/>
              <a:t>How do I self-quarantine?</a:t>
            </a:r>
            <a:endParaRPr lang="en-AU" dirty="0">
              <a:hlinkClick r:id="rId4"/>
            </a:endParaRPr>
          </a:p>
          <a:p>
            <a:r>
              <a:rPr lang="en-AU" dirty="0">
                <a:hlinkClick r:id="rId4"/>
              </a:rPr>
              <a:t>https://www.marketwatch.com/story/how-do-i-self-quarantine-can-i-answer-the-door-or-walk-my-dog-there-can-be-legal-consequences-if-you-violate-it-2020-03-12</a:t>
            </a:r>
            <a:endParaRPr lang="en-US" dirty="0"/>
          </a:p>
          <a:p>
            <a:endParaRPr lang="en-US" dirty="0"/>
          </a:p>
        </p:txBody>
      </p:sp>
    </p:spTree>
    <p:extLst>
      <p:ext uri="{BB962C8B-B14F-4D97-AF65-F5344CB8AC3E}">
        <p14:creationId xmlns:p14="http://schemas.microsoft.com/office/powerpoint/2010/main" val="343485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12C7-1F2F-F24C-9A5D-EEE0A93AF847}"/>
              </a:ext>
            </a:extLst>
          </p:cNvPr>
          <p:cNvSpPr>
            <a:spLocks noGrp="1"/>
          </p:cNvSpPr>
          <p:nvPr>
            <p:ph type="title"/>
          </p:nvPr>
        </p:nvSpPr>
        <p:spPr/>
        <p:txBody>
          <a:bodyPr/>
          <a:lstStyle/>
          <a:p>
            <a:pPr algn="ctr"/>
            <a:r>
              <a:rPr lang="en-US" dirty="0"/>
              <a:t>Reduce or eliminate unhelpful coping strategies</a:t>
            </a:r>
          </a:p>
        </p:txBody>
      </p:sp>
      <p:sp>
        <p:nvSpPr>
          <p:cNvPr id="3" name="Content Placeholder 2">
            <a:extLst>
              <a:ext uri="{FF2B5EF4-FFF2-40B4-BE49-F238E27FC236}">
                <a16:creationId xmlns:a16="http://schemas.microsoft.com/office/drawing/2014/main" id="{A3360AE0-5F8F-A049-8314-5B33307BD238}"/>
              </a:ext>
            </a:extLst>
          </p:cNvPr>
          <p:cNvSpPr>
            <a:spLocks noGrp="1"/>
          </p:cNvSpPr>
          <p:nvPr>
            <p:ph idx="1"/>
          </p:nvPr>
        </p:nvSpPr>
        <p:spPr/>
        <p:txBody>
          <a:bodyPr>
            <a:normAutofit/>
          </a:bodyPr>
          <a:lstStyle/>
          <a:p>
            <a:pPr algn="ctr"/>
            <a:r>
              <a:rPr lang="en-US" sz="2400" dirty="0"/>
              <a:t>Alcohol, tobacco and other drugs </a:t>
            </a:r>
            <a:r>
              <a:rPr lang="en-US" sz="2400" b="1" dirty="0"/>
              <a:t>don’t eliminate but rather exacerbate the problem!</a:t>
            </a:r>
          </a:p>
        </p:txBody>
      </p:sp>
    </p:spTree>
    <p:extLst>
      <p:ext uri="{BB962C8B-B14F-4D97-AF65-F5344CB8AC3E}">
        <p14:creationId xmlns:p14="http://schemas.microsoft.com/office/powerpoint/2010/main" val="271122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0BCD-303D-1940-94E0-8E9336F7708C}"/>
              </a:ext>
            </a:extLst>
          </p:cNvPr>
          <p:cNvSpPr>
            <a:spLocks noGrp="1"/>
          </p:cNvSpPr>
          <p:nvPr>
            <p:ph type="title"/>
          </p:nvPr>
        </p:nvSpPr>
        <p:spPr/>
        <p:txBody>
          <a:bodyPr/>
          <a:lstStyle/>
          <a:p>
            <a:pPr algn="ctr"/>
            <a:br>
              <a:rPr lang="en-US" dirty="0"/>
            </a:br>
            <a:r>
              <a:rPr lang="en-US" dirty="0"/>
              <a:t>Maintaining good mental health</a:t>
            </a:r>
          </a:p>
        </p:txBody>
      </p:sp>
      <p:sp>
        <p:nvSpPr>
          <p:cNvPr id="3" name="Content Placeholder 2">
            <a:extLst>
              <a:ext uri="{FF2B5EF4-FFF2-40B4-BE49-F238E27FC236}">
                <a16:creationId xmlns:a16="http://schemas.microsoft.com/office/drawing/2014/main" id="{08EE2CBC-20E9-1445-9FF3-7F16E057F256}"/>
              </a:ext>
            </a:extLst>
          </p:cNvPr>
          <p:cNvSpPr>
            <a:spLocks noGrp="1"/>
          </p:cNvSpPr>
          <p:nvPr>
            <p:ph idx="1"/>
          </p:nvPr>
        </p:nvSpPr>
        <p:spPr/>
        <p:txBody>
          <a:bodyPr>
            <a:normAutofit lnSpcReduction="10000"/>
          </a:bodyPr>
          <a:lstStyle/>
          <a:p>
            <a:r>
              <a:rPr lang="en-US" b="1" dirty="0"/>
              <a:t>Limit exposure to news and social media</a:t>
            </a:r>
          </a:p>
          <a:p>
            <a:r>
              <a:rPr lang="en-AU" dirty="0"/>
              <a:t>A near-constant stream of news reports about an outbreak can cause anyone to feel anxious or distressed</a:t>
            </a:r>
          </a:p>
          <a:p>
            <a:pPr lvl="1"/>
            <a:r>
              <a:rPr lang="en-US" dirty="0"/>
              <a:t>Twice a day is enough for important updates</a:t>
            </a:r>
          </a:p>
          <a:p>
            <a:pPr lvl="1"/>
            <a:r>
              <a:rPr lang="en-US" dirty="0"/>
              <a:t>Seek accurate information from the WA Department of Health</a:t>
            </a:r>
          </a:p>
          <a:p>
            <a:r>
              <a:rPr lang="en-US" dirty="0"/>
              <a:t>Pay attention to positive news.  </a:t>
            </a:r>
            <a:r>
              <a:rPr lang="en-US" b="1" i="1" dirty="0">
                <a:solidFill>
                  <a:srgbClr val="7030A0"/>
                </a:solidFill>
              </a:rPr>
              <a:t>AVOID LISTENING TO OR FOLLOWING RUMOURS THAT MAKE YOU FEEL UNCOMFORTABLE!</a:t>
            </a:r>
          </a:p>
          <a:p>
            <a:r>
              <a:rPr lang="en-US" dirty="0"/>
              <a:t>Practice daily gratitude</a:t>
            </a:r>
          </a:p>
          <a:p>
            <a:endParaRPr lang="en-US" dirty="0"/>
          </a:p>
          <a:p>
            <a:endParaRPr lang="en-US" dirty="0"/>
          </a:p>
        </p:txBody>
      </p:sp>
    </p:spTree>
    <p:extLst>
      <p:ext uri="{BB962C8B-B14F-4D97-AF65-F5344CB8AC3E}">
        <p14:creationId xmlns:p14="http://schemas.microsoft.com/office/powerpoint/2010/main" val="263126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E3A3-3D18-F14D-AD75-DF41397FD8E9}"/>
              </a:ext>
            </a:extLst>
          </p:cNvPr>
          <p:cNvSpPr>
            <a:spLocks noGrp="1"/>
          </p:cNvSpPr>
          <p:nvPr>
            <p:ph type="title"/>
          </p:nvPr>
        </p:nvSpPr>
        <p:spPr/>
        <p:txBody>
          <a:bodyPr/>
          <a:lstStyle/>
          <a:p>
            <a:pPr algn="ctr"/>
            <a:r>
              <a:rPr lang="en-US" dirty="0"/>
              <a:t>EVIDEncE BASED MEDICINE FOR MAINTaiNING OPTIMAL IMMUNE FUNCTION</a:t>
            </a:r>
          </a:p>
        </p:txBody>
      </p:sp>
      <p:sp>
        <p:nvSpPr>
          <p:cNvPr id="3" name="Content Placeholder 2">
            <a:extLst>
              <a:ext uri="{FF2B5EF4-FFF2-40B4-BE49-F238E27FC236}">
                <a16:creationId xmlns:a16="http://schemas.microsoft.com/office/drawing/2014/main" id="{6462E623-0ED5-DE42-A741-00BA428F7E4D}"/>
              </a:ext>
            </a:extLst>
          </p:cNvPr>
          <p:cNvSpPr>
            <a:spLocks noGrp="1"/>
          </p:cNvSpPr>
          <p:nvPr>
            <p:ph idx="1"/>
          </p:nvPr>
        </p:nvSpPr>
        <p:spPr/>
        <p:txBody>
          <a:bodyPr/>
          <a:lstStyle/>
          <a:p>
            <a:pPr algn="ctr"/>
            <a:r>
              <a:rPr lang="en-US" dirty="0"/>
              <a:t>“</a:t>
            </a:r>
            <a:r>
              <a:rPr lang="en-US" b="1" dirty="0">
                <a:solidFill>
                  <a:srgbClr val="7030A0"/>
                </a:solidFill>
              </a:rPr>
              <a:t>HOW DO I NOT GET SICK?”</a:t>
            </a:r>
          </a:p>
          <a:p>
            <a:r>
              <a:rPr lang="en-US" dirty="0"/>
              <a:t>Ensure a healthy lifestyle</a:t>
            </a:r>
          </a:p>
          <a:p>
            <a:pPr lvl="1"/>
            <a:r>
              <a:rPr lang="en-US" dirty="0"/>
              <a:t>Diet rich in fruit and vegetables</a:t>
            </a:r>
          </a:p>
          <a:p>
            <a:pPr lvl="1"/>
            <a:r>
              <a:rPr lang="en-US" dirty="0"/>
              <a:t>Don’t SMOKE</a:t>
            </a:r>
          </a:p>
          <a:p>
            <a:pPr lvl="1"/>
            <a:r>
              <a:rPr lang="en-US" dirty="0"/>
              <a:t>Maintain a healthy weight</a:t>
            </a:r>
          </a:p>
          <a:p>
            <a:pPr lvl="1"/>
            <a:r>
              <a:rPr lang="en-US" dirty="0"/>
              <a:t>Get adequate sleep</a:t>
            </a:r>
          </a:p>
          <a:p>
            <a:pPr lvl="1"/>
            <a:r>
              <a:rPr lang="en-US" dirty="0"/>
              <a:t>Drink alcohol in moderation</a:t>
            </a:r>
          </a:p>
          <a:p>
            <a:pPr lvl="1"/>
            <a:r>
              <a:rPr lang="en-US" dirty="0"/>
              <a:t>Exercise regularly</a:t>
            </a:r>
          </a:p>
          <a:p>
            <a:pPr lvl="1"/>
            <a:endParaRPr lang="en-US" dirty="0"/>
          </a:p>
        </p:txBody>
      </p:sp>
    </p:spTree>
    <p:extLst>
      <p:ext uri="{BB962C8B-B14F-4D97-AF65-F5344CB8AC3E}">
        <p14:creationId xmlns:p14="http://schemas.microsoft.com/office/powerpoint/2010/main" val="37871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6FDD-EA8D-A549-ABE9-570BC5C21E82}"/>
              </a:ext>
            </a:extLst>
          </p:cNvPr>
          <p:cNvSpPr>
            <a:spLocks noGrp="1"/>
          </p:cNvSpPr>
          <p:nvPr>
            <p:ph type="title"/>
          </p:nvPr>
        </p:nvSpPr>
        <p:spPr/>
        <p:txBody>
          <a:bodyPr/>
          <a:lstStyle/>
          <a:p>
            <a:pPr algn="ctr"/>
            <a:r>
              <a:rPr lang="en-US" dirty="0"/>
              <a:t>Evidence BASED MEDICINE FOR MAINTaiNING OPTIMAL IMMUNE FUNCTION</a:t>
            </a:r>
          </a:p>
        </p:txBody>
      </p:sp>
      <p:sp>
        <p:nvSpPr>
          <p:cNvPr id="3" name="Content Placeholder 2">
            <a:extLst>
              <a:ext uri="{FF2B5EF4-FFF2-40B4-BE49-F238E27FC236}">
                <a16:creationId xmlns:a16="http://schemas.microsoft.com/office/drawing/2014/main" id="{2E6DB9C1-B737-CF46-83CC-A028F006D068}"/>
              </a:ext>
            </a:extLst>
          </p:cNvPr>
          <p:cNvSpPr>
            <a:spLocks noGrp="1"/>
          </p:cNvSpPr>
          <p:nvPr>
            <p:ph idx="1"/>
          </p:nvPr>
        </p:nvSpPr>
        <p:spPr/>
        <p:txBody>
          <a:bodyPr/>
          <a:lstStyle/>
          <a:p>
            <a:r>
              <a:rPr lang="en-US" dirty="0"/>
              <a:t>Do I have micronutrient deficiencies?</a:t>
            </a:r>
          </a:p>
          <a:p>
            <a:pPr lvl="1"/>
            <a:r>
              <a:rPr lang="en-US" dirty="0"/>
              <a:t>Zinc, selenium, iron, copper, folic acid and vitamins A, B6, C, E</a:t>
            </a:r>
          </a:p>
          <a:p>
            <a:pPr lvl="2"/>
            <a:r>
              <a:rPr lang="en-US" dirty="0"/>
              <a:t>Depends on your diet</a:t>
            </a:r>
          </a:p>
          <a:p>
            <a:pPr lvl="1"/>
            <a:r>
              <a:rPr lang="en-US" dirty="0"/>
              <a:t>Addition of a multivitamin, mineral supplement may help</a:t>
            </a:r>
          </a:p>
          <a:p>
            <a:pPr lvl="1"/>
            <a:r>
              <a:rPr lang="en-US" dirty="0"/>
              <a:t>However, impact of these on the immune system is less clear</a:t>
            </a:r>
          </a:p>
          <a:p>
            <a:r>
              <a:rPr lang="en-US" dirty="0"/>
              <a:t>Herbal and immune supplements </a:t>
            </a:r>
          </a:p>
          <a:p>
            <a:pPr lvl="1"/>
            <a:r>
              <a:rPr lang="en-US" dirty="0"/>
              <a:t>Unclear of benefit</a:t>
            </a:r>
          </a:p>
        </p:txBody>
      </p:sp>
    </p:spTree>
    <p:extLst>
      <p:ext uri="{BB962C8B-B14F-4D97-AF65-F5344CB8AC3E}">
        <p14:creationId xmlns:p14="http://schemas.microsoft.com/office/powerpoint/2010/main" val="215840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C114-34E8-7F47-8E6E-024D9DFBAFC6}"/>
              </a:ext>
            </a:extLst>
          </p:cNvPr>
          <p:cNvSpPr>
            <a:spLocks noGrp="1"/>
          </p:cNvSpPr>
          <p:nvPr>
            <p:ph type="title"/>
          </p:nvPr>
        </p:nvSpPr>
        <p:spPr/>
        <p:txBody>
          <a:bodyPr>
            <a:normAutofit fontScale="90000"/>
          </a:bodyPr>
          <a:lstStyle/>
          <a:p>
            <a:pPr algn="ctr"/>
            <a:br>
              <a:rPr lang="en-US" sz="3600" dirty="0"/>
            </a:br>
            <a:r>
              <a:rPr lang="en-US" sz="3600" dirty="0"/>
              <a:t>Seek help</a:t>
            </a:r>
          </a:p>
        </p:txBody>
      </p:sp>
      <p:sp>
        <p:nvSpPr>
          <p:cNvPr id="3" name="Content Placeholder 2">
            <a:extLst>
              <a:ext uri="{FF2B5EF4-FFF2-40B4-BE49-F238E27FC236}">
                <a16:creationId xmlns:a16="http://schemas.microsoft.com/office/drawing/2014/main" id="{B4BF788B-EDB4-2146-B52B-84C86DC9DDB4}"/>
              </a:ext>
            </a:extLst>
          </p:cNvPr>
          <p:cNvSpPr>
            <a:spLocks noGrp="1"/>
          </p:cNvSpPr>
          <p:nvPr>
            <p:ph idx="1"/>
          </p:nvPr>
        </p:nvSpPr>
        <p:spPr/>
        <p:txBody>
          <a:bodyPr/>
          <a:lstStyle/>
          <a:p>
            <a:r>
              <a:rPr lang="en-US" dirty="0"/>
              <a:t>Reach out to family and friends (maintaining social distancing)</a:t>
            </a:r>
          </a:p>
          <a:p>
            <a:pPr lvl="1"/>
            <a:r>
              <a:rPr lang="en-US" dirty="0"/>
              <a:t>Talk about it with others</a:t>
            </a:r>
          </a:p>
          <a:p>
            <a:r>
              <a:rPr lang="en-US" dirty="0"/>
              <a:t>If your normal support networks are not enough, access professional psychological services</a:t>
            </a:r>
          </a:p>
        </p:txBody>
      </p:sp>
    </p:spTree>
    <p:extLst>
      <p:ext uri="{BB962C8B-B14F-4D97-AF65-F5344CB8AC3E}">
        <p14:creationId xmlns:p14="http://schemas.microsoft.com/office/powerpoint/2010/main" val="337521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1ECB-56AF-3A49-9952-99C2CC731D2E}"/>
              </a:ext>
            </a:extLst>
          </p:cNvPr>
          <p:cNvSpPr>
            <a:spLocks noGrp="1"/>
          </p:cNvSpPr>
          <p:nvPr>
            <p:ph type="title"/>
          </p:nvPr>
        </p:nvSpPr>
        <p:spPr/>
        <p:txBody>
          <a:bodyPr/>
          <a:lstStyle/>
          <a:p>
            <a:pPr algn="ctr"/>
            <a:br>
              <a:rPr lang="en-US" dirty="0"/>
            </a:br>
            <a:r>
              <a:rPr lang="en-US" dirty="0"/>
              <a:t>Seek help</a:t>
            </a:r>
          </a:p>
        </p:txBody>
      </p:sp>
      <p:sp>
        <p:nvSpPr>
          <p:cNvPr id="3" name="Content Placeholder 2">
            <a:extLst>
              <a:ext uri="{FF2B5EF4-FFF2-40B4-BE49-F238E27FC236}">
                <a16:creationId xmlns:a16="http://schemas.microsoft.com/office/drawing/2014/main" id="{5F57EBAC-2C15-4B48-A23A-40F5B0307B63}"/>
              </a:ext>
            </a:extLst>
          </p:cNvPr>
          <p:cNvSpPr>
            <a:spLocks noGrp="1"/>
          </p:cNvSpPr>
          <p:nvPr>
            <p:ph idx="1"/>
          </p:nvPr>
        </p:nvSpPr>
        <p:spPr/>
        <p:txBody>
          <a:bodyPr/>
          <a:lstStyle/>
          <a:p>
            <a:r>
              <a:rPr lang="en-AU" dirty="0"/>
              <a:t>Some healthcare workers may unfortunately experience avoidance by their family or community due to stigma or fear. This can make an already challenging situation far more difficult. </a:t>
            </a:r>
          </a:p>
          <a:p>
            <a:r>
              <a:rPr lang="en-AU" dirty="0"/>
              <a:t>If possible, staying connected with your loved ones including through digital methods is one way to maintain contact. </a:t>
            </a:r>
          </a:p>
          <a:p>
            <a:r>
              <a:rPr lang="en-AU" dirty="0"/>
              <a:t>Turn to your colleagues, your manager or other trusted persons for social support – your colleagues may be having similar experiences to you. </a:t>
            </a:r>
            <a:endParaRPr lang="en-US" dirty="0"/>
          </a:p>
        </p:txBody>
      </p:sp>
    </p:spTree>
    <p:extLst>
      <p:ext uri="{BB962C8B-B14F-4D97-AF65-F5344CB8AC3E}">
        <p14:creationId xmlns:p14="http://schemas.microsoft.com/office/powerpoint/2010/main" val="8499085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{FB7B896C-F834-5F45-B52D-599A9AE57CF6}tf10001119</Template>
  <TotalTime>1874</TotalTime>
  <Words>1827</Words>
  <Application>Microsoft Macintosh PowerPoint</Application>
  <PresentationFormat>Widescreen</PresentationFormat>
  <Paragraphs>150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Gill Sans MT</vt:lpstr>
      <vt:lpstr>Gallery</vt:lpstr>
      <vt:lpstr>Medical staff Wellness amongst covid-19</vt:lpstr>
      <vt:lpstr> CONTROL WHAT YOU CAN CONTROL </vt:lpstr>
      <vt:lpstr> INCREASE YOUR SELF CARE </vt:lpstr>
      <vt:lpstr>Reduce or eliminate unhelpful coping strategies</vt:lpstr>
      <vt:lpstr> Maintaining good mental health</vt:lpstr>
      <vt:lpstr>EVIDEncE BASED MEDICINE FOR MAINTaiNING OPTIMAL IMMUNE FUNCTION</vt:lpstr>
      <vt:lpstr>Evidence BASED MEDICINE FOR MAINTaiNING OPTIMAL IMMUNE FUNCTION</vt:lpstr>
      <vt:lpstr> Seek help</vt:lpstr>
      <vt:lpstr> Seek help</vt:lpstr>
      <vt:lpstr> Seek help</vt:lpstr>
      <vt:lpstr> Seek help</vt:lpstr>
      <vt:lpstr> Seek help</vt:lpstr>
      <vt:lpstr> Medicare mental health</vt:lpstr>
      <vt:lpstr>PowerPoint Presentation</vt:lpstr>
      <vt:lpstr> Reliable online counselling services</vt:lpstr>
      <vt:lpstr>AS A HEALTH CARE WORKER: HOW DO I PREVENT MY FAMILY AND PEOPLE I CARE FOR FROM GETTInG COVID 19?</vt:lpstr>
      <vt:lpstr>PowerPoint Presentation</vt:lpstr>
      <vt:lpstr> Provider self-care tips</vt:lpstr>
      <vt:lpstr>PowerPoint Presentation</vt:lpstr>
      <vt:lpstr>PowerPoint Presentation</vt:lpstr>
      <vt:lpstr>IF YOU NEED TO BE isolated OR QUARANTINED MAINTAING MENTAL WELLBEING</vt:lpstr>
      <vt:lpstr> IF YOU NEED TO BE isolated OR QUARANTINED</vt:lpstr>
      <vt:lpstr>I am caring for someone who has (or could have) COVID-19, how can I protect myself?</vt:lpstr>
      <vt:lpstr>I am caring for someone who has (or could have) COVID-19, how can I protect myself?</vt:lpstr>
      <vt:lpstr>Can DOCTORS return to work if their house members are in SELF-ISOLATION?</vt:lpstr>
      <vt:lpstr>Can DOCTORS return to work if their house members become symptomatic?</vt:lpstr>
      <vt:lpstr>OSH recommendations and guidelines may change during the COVID-19 pandemic </vt:lpstr>
      <vt:lpstr>Protecting the mental health of our CHARLIE’S EMERGENCY staff</vt:lpstr>
      <vt:lpstr> Facebook-online essential goods shop </vt:lpstr>
      <vt:lpstr>RESOURCES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amongst covid-19</dc:title>
  <dc:creator>Jason Scop</dc:creator>
  <cp:lastModifiedBy>Jason Scop</cp:lastModifiedBy>
  <cp:revision>38</cp:revision>
  <cp:lastPrinted>2020-03-26T07:28:41Z</cp:lastPrinted>
  <dcterms:created xsi:type="dcterms:W3CDTF">2020-03-25T00:15:34Z</dcterms:created>
  <dcterms:modified xsi:type="dcterms:W3CDTF">2020-03-26T07:30:02Z</dcterms:modified>
</cp:coreProperties>
</file>